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061" r:id="rId3"/>
    <p:sldId id="1062" r:id="rId4"/>
    <p:sldId id="1063" r:id="rId5"/>
    <p:sldId id="1017" r:id="rId6"/>
    <p:sldId id="1018" r:id="rId7"/>
    <p:sldId id="1020" r:id="rId8"/>
    <p:sldId id="1064" r:id="rId9"/>
    <p:sldId id="1022" r:id="rId10"/>
    <p:sldId id="1060" r:id="rId11"/>
    <p:sldId id="1024" r:id="rId12"/>
    <p:sldId id="1025" r:id="rId13"/>
    <p:sldId id="1065" r:id="rId14"/>
    <p:sldId id="1066" r:id="rId15"/>
    <p:sldId id="1067" r:id="rId16"/>
    <p:sldId id="1068" r:id="rId17"/>
    <p:sldId id="1069" r:id="rId18"/>
    <p:sldId id="1070" r:id="rId19"/>
    <p:sldId id="1071" r:id="rId20"/>
    <p:sldId id="1026" r:id="rId21"/>
    <p:sldId id="1027" r:id="rId22"/>
    <p:sldId id="1072" r:id="rId23"/>
    <p:sldId id="1073" r:id="rId24"/>
    <p:sldId id="1028"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外国作家作品研习</a:t>
            </a: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12 </a:t>
            </a:r>
            <a:r>
              <a:rPr lang="en-US" altLang="zh-CN" sz="4800" b="0" dirty="0" smtClean="0">
                <a:solidFill>
                  <a:srgbClr val="000000"/>
                </a:solidFill>
                <a:latin typeface="微软雅黑" panose="020B0503020204020204" pitchFamily="34" charset="-122"/>
                <a:ea typeface="微软雅黑" panose="020B0503020204020204" pitchFamily="34" charset="-122"/>
              </a:rPr>
              <a:t>  </a:t>
            </a:r>
            <a:r>
              <a:rPr lang="zh-CN" altLang="en-US" sz="4800" b="0" dirty="0" smtClean="0">
                <a:solidFill>
                  <a:srgbClr val="000000"/>
                </a:solidFill>
                <a:latin typeface="微软雅黑" panose="020B0503020204020204" pitchFamily="34" charset="-122"/>
                <a:ea typeface="微软雅黑" panose="020B0503020204020204" pitchFamily="34" charset="-122"/>
              </a:rPr>
              <a:t>玩 </a:t>
            </a:r>
            <a:r>
              <a:rPr lang="zh-CN" altLang="en-US" sz="4800" b="0" dirty="0">
                <a:solidFill>
                  <a:srgbClr val="000000"/>
                </a:solidFill>
                <a:latin typeface="微软雅黑" panose="020B0503020204020204" pitchFamily="34" charset="-122"/>
                <a:ea typeface="微软雅黑" panose="020B0503020204020204" pitchFamily="34" charset="-122"/>
              </a:rPr>
              <a:t>偶 之 家</a:t>
            </a:r>
            <a:r>
              <a:rPr lang="en-US" altLang="zh-CN" sz="3000" b="0" dirty="0">
                <a:solidFill>
                  <a:srgbClr val="000000"/>
                </a:solidFill>
                <a:latin typeface="微软雅黑" panose="020B0503020204020204" pitchFamily="34" charset="-122"/>
                <a:ea typeface="微软雅黑" panose="020B0503020204020204" pitchFamily="34" charset="-122"/>
              </a:rPr>
              <a:t>(</a:t>
            </a:r>
            <a:r>
              <a:rPr lang="zh-CN" altLang="en-US" sz="3000" b="0" dirty="0">
                <a:solidFill>
                  <a:srgbClr val="000000"/>
                </a:solidFill>
                <a:latin typeface="微软雅黑" panose="020B0503020204020204" pitchFamily="34" charset="-122"/>
                <a:ea typeface="微软雅黑" panose="020B0503020204020204" pitchFamily="34" charset="-122"/>
              </a:rPr>
              <a:t>节选</a:t>
            </a:r>
            <a:r>
              <a:rPr lang="en-US" altLang="zh-CN" sz="3000" b="0" dirty="0">
                <a:solidFill>
                  <a:srgbClr val="000000"/>
                </a:solidFill>
                <a:latin typeface="微软雅黑" panose="020B0503020204020204" pitchFamily="34" charset="-122"/>
                <a:ea typeface="微软雅黑" panose="020B0503020204020204" pitchFamily="34" charset="-122"/>
              </a:rPr>
              <a:t>)</a:t>
            </a:r>
            <a:endParaRPr lang="zh-CN" altLang="en-US" sz="3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17377855"/>
              </p:ext>
            </p:extLst>
          </p:nvPr>
        </p:nvGraphicFramePr>
        <p:xfrm>
          <a:off x="406574" y="940159"/>
          <a:ext cx="11377264" cy="2890862"/>
        </p:xfrm>
        <a:graphic>
          <a:graphicData uri="http://schemas.openxmlformats.org/drawingml/2006/table">
            <a:tbl>
              <a:tblPr firstRow="1" firstCol="1" bandRow="1"/>
              <a:tblGrid>
                <a:gridCol w="1512168">
                  <a:extLst>
                    <a:ext uri="{9D8B030D-6E8A-4147-A177-3AD203B41FA5}">
                      <a16:colId xmlns:a16="http://schemas.microsoft.com/office/drawing/2014/main" val="399734507"/>
                    </a:ext>
                  </a:extLst>
                </a:gridCol>
                <a:gridCol w="9865096">
                  <a:extLst>
                    <a:ext uri="{9D8B030D-6E8A-4147-A177-3AD203B41FA5}">
                      <a16:colId xmlns:a16="http://schemas.microsoft.com/office/drawing/2014/main" val="3334587826"/>
                    </a:ext>
                  </a:extLst>
                </a:gridCol>
              </a:tblGrid>
              <a:tr h="696302">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kumimoji="0" lang="zh-CN" altLang="en-US" sz="2400" b="1" i="0" u="none" strike="noStrike" kern="1200" cap="none" spc="0" normalizeH="0" baseline="0" noProof="0" dirty="0" smtClean="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审美鉴赏与创造    思维发展与提升</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545752"/>
                  </a:ext>
                </a:extLst>
              </a:tr>
              <a:tr h="1044453">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p>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文中写的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情节在小说中起到了什么作用？请简要分析。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请概括主人公的心理变化过程。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作者这样处理结局是否合理？请结合小说具体内容，谈谈你的看法和理由。</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83954641"/>
                  </a:ext>
                </a:extLst>
              </a:tr>
            </a:tbl>
          </a:graphicData>
        </a:graphic>
      </p:graphicFrame>
    </p:spTree>
    <p:extLst>
      <p:ext uri="{BB962C8B-B14F-4D97-AF65-F5344CB8AC3E}">
        <p14:creationId xmlns:p14="http://schemas.microsoft.com/office/powerpoint/2010/main" val="507753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常见的情节结构安排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情节线索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明线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是由人物活动或事件发展直接呈现出来的线索。明线使小说叙述的人物、故事集中突出。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暗线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是未直接叙述人物活动或事件而间接呈现出来的线索。暗线能够在更深更广的层面上揭示出当时社会的各种矛盾或斗争的焦点，使故事情节的安排更加巧妙，使小说的矛盾和主题更加突出。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主线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多以主人公为线索，副线则多以其他人物为线索。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263;FounderCES"/>
          <p:cNvPicPr/>
          <p:nvPr/>
        </p:nvPicPr>
        <p:blipFill>
          <a:blip r:embed="rId2"/>
          <a:stretch>
            <a:fillRect/>
          </a:stretch>
        </p:blipFill>
        <p:spPr>
          <a:xfrm>
            <a:off x="360854" y="836712"/>
            <a:ext cx="2007131" cy="369546"/>
          </a:xfrm>
          <a:prstGeom prst="rect">
            <a:avLst/>
          </a:prstGeom>
        </p:spPr>
      </p:pic>
    </p:spTree>
    <p:extLst>
      <p:ext uri="{BB962C8B-B14F-4D97-AF65-F5344CB8AC3E}">
        <p14:creationId xmlns:p14="http://schemas.microsoft.com/office/powerpoint/2010/main" val="702927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情节结构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单线结构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：基本模式为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开端—发展—高潮—结局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，有的前面还会有序幕，后面还会有尾声。目前高考选文多为这样的结构模式。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双线结构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：由两条线索组成，或一明一暗，或一主一副。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摇摆式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：即通常所说的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一波三折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。大多数小说情节的发展并不呈现为单线结构，往往会在发展或高潮处横生枝节，使情节发生波折，再回到正轨，这就出现了情节的摇摆。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对话式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：采用对话的方式，直接切入生活的横截面，透视人物的精神世界，将他们各自所持生活态度的差异显示出来；在有限的篇幅里，折射出较丰富的思想。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019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突转式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欧</a:t>
            </a:r>
            <a:r>
              <a:rPr lang="en-US" altLang="zh-CN" b="1" dirty="0">
                <a:solidFill>
                  <a:srgbClr val="00AEEF"/>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亨利式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，在结尾处揭示真相，这个真相通常出人意料，但回顾前面的情节，一切又都在情理之中，从而增强小说情节的生动性。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蒙太奇式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：也叫</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镜头组合式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，把几个不同时间、地点的镜头连接起来，使之指向和表现同一主题。几个镜头的衔接能营造意境，表达出作者的思想情感。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独白式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：以人物在特定环境中的心理活动为线索叙述故事，推动情节的发展，便于抒发人物内心深处的情感，表达对事物、人物的思考，使结构严谨自然。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6135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情节技巧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情节波澜的安排技巧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476995241"/>
              </p:ext>
            </p:extLst>
          </p:nvPr>
        </p:nvGraphicFramePr>
        <p:xfrm>
          <a:off x="360854" y="1916832"/>
          <a:ext cx="11422984" cy="3840480"/>
        </p:xfrm>
        <a:graphic>
          <a:graphicData uri="http://schemas.openxmlformats.org/drawingml/2006/table">
            <a:tbl>
              <a:tblPr firstRow="1" firstCol="1" bandRow="1"/>
              <a:tblGrid>
                <a:gridCol w="837808">
                  <a:extLst>
                    <a:ext uri="{9D8B030D-6E8A-4147-A177-3AD203B41FA5}">
                      <a16:colId xmlns:a16="http://schemas.microsoft.com/office/drawing/2014/main" val="765782690"/>
                    </a:ext>
                  </a:extLst>
                </a:gridCol>
                <a:gridCol w="4896544">
                  <a:extLst>
                    <a:ext uri="{9D8B030D-6E8A-4147-A177-3AD203B41FA5}">
                      <a16:colId xmlns:a16="http://schemas.microsoft.com/office/drawing/2014/main" val="427180856"/>
                    </a:ext>
                  </a:extLst>
                </a:gridCol>
                <a:gridCol w="5688632">
                  <a:extLst>
                    <a:ext uri="{9D8B030D-6E8A-4147-A177-3AD203B41FA5}">
                      <a16:colId xmlns:a16="http://schemas.microsoft.com/office/drawing/2014/main" val="4088320452"/>
                    </a:ext>
                  </a:extLst>
                </a:gridCol>
              </a:tblGrid>
              <a:tr h="43204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技巧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806652442"/>
                  </a:ext>
                </a:extLst>
              </a:tr>
              <a:tr h="86409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抑扬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对写作对象或欲扬先抑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或欲抑先</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然后陡然一转</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出乎读者所料。</a:t>
                      </a:r>
                      <a:endParaRPr lang="zh-CN" sz="105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使文势曲折多变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使文章产生峰回路转、跌宕起伏的效果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增强作品的可读性。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380843999"/>
                  </a:ext>
                </a:extLst>
              </a:tr>
              <a:tr h="172819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悬念</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通俗地说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它是指在小说的叙述中先设置一个谜面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藏起谜底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在适当的时候予以点破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满足读者的期待心理。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设置在开头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引领下文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引人入胜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设置在文末</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有意料之外、情理之中之效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设置在矛盾处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勾连情节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深化内容。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706729132"/>
                  </a:ext>
                </a:extLst>
              </a:tr>
            </a:tbl>
          </a:graphicData>
        </a:graphic>
      </p:graphicFrame>
    </p:spTree>
    <p:extLst>
      <p:ext uri="{BB962C8B-B14F-4D97-AF65-F5344CB8AC3E}">
        <p14:creationId xmlns:p14="http://schemas.microsoft.com/office/powerpoint/2010/main" val="1544550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302430651"/>
              </p:ext>
            </p:extLst>
          </p:nvPr>
        </p:nvGraphicFramePr>
        <p:xfrm>
          <a:off x="378106" y="908721"/>
          <a:ext cx="11422984" cy="4389120"/>
        </p:xfrm>
        <a:graphic>
          <a:graphicData uri="http://schemas.openxmlformats.org/drawingml/2006/table">
            <a:tbl>
              <a:tblPr firstRow="1" firstCol="1" bandRow="1"/>
              <a:tblGrid>
                <a:gridCol w="748548">
                  <a:extLst>
                    <a:ext uri="{9D8B030D-6E8A-4147-A177-3AD203B41FA5}">
                      <a16:colId xmlns:a16="http://schemas.microsoft.com/office/drawing/2014/main" val="765782690"/>
                    </a:ext>
                  </a:extLst>
                </a:gridCol>
                <a:gridCol w="6696744">
                  <a:extLst>
                    <a:ext uri="{9D8B030D-6E8A-4147-A177-3AD203B41FA5}">
                      <a16:colId xmlns:a16="http://schemas.microsoft.com/office/drawing/2014/main" val="427180856"/>
                    </a:ext>
                  </a:extLst>
                </a:gridCol>
                <a:gridCol w="3977692">
                  <a:extLst>
                    <a:ext uri="{9D8B030D-6E8A-4147-A177-3AD203B41FA5}">
                      <a16:colId xmlns:a16="http://schemas.microsoft.com/office/drawing/2014/main" val="4088320452"/>
                    </a:ext>
                  </a:extLst>
                </a:gridCol>
              </a:tblGrid>
              <a:tr h="40782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技巧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806652442"/>
                  </a:ext>
                </a:extLst>
              </a:tr>
              <a:tr h="8747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把两种对立的事物或者同一事物的两个不同方面放在一起相互比较。</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渲染气氛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表现事物或突出主题。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380843999"/>
                  </a:ext>
                </a:extLst>
              </a:tr>
              <a:tr h="10482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衬托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描绘某一事物来表现另一事物的艺术手法。它分为正衬和反衬两种。</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使文章更生动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人物、事物形象更突出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主题更鲜明。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706729132"/>
                  </a:ext>
                </a:extLst>
              </a:tr>
              <a:tr h="134160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突转</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在小说结尾部分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作者常常采用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突转</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的方法形成情节的某种</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巧合</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、某种意料之外的反转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或者是人物性格的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急剧改变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收到意料之外、情理之中的效果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对表现小说主旨起到画龙点睛的作用。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879447625"/>
                  </a:ext>
                </a:extLst>
              </a:tr>
            </a:tbl>
          </a:graphicData>
        </a:graphic>
      </p:graphicFrame>
    </p:spTree>
    <p:extLst>
      <p:ext uri="{BB962C8B-B14F-4D97-AF65-F5344CB8AC3E}">
        <p14:creationId xmlns:p14="http://schemas.microsoft.com/office/powerpoint/2010/main" val="2794298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情节严密的安排技巧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268324013"/>
              </p:ext>
            </p:extLst>
          </p:nvPr>
        </p:nvGraphicFramePr>
        <p:xfrm>
          <a:off x="406574" y="1412776"/>
          <a:ext cx="11377264" cy="3840480"/>
        </p:xfrm>
        <a:graphic>
          <a:graphicData uri="http://schemas.openxmlformats.org/drawingml/2006/table">
            <a:tbl>
              <a:tblPr firstRow="1" firstCol="1" bandRow="1"/>
              <a:tblGrid>
                <a:gridCol w="725869">
                  <a:extLst>
                    <a:ext uri="{9D8B030D-6E8A-4147-A177-3AD203B41FA5}">
                      <a16:colId xmlns:a16="http://schemas.microsoft.com/office/drawing/2014/main" val="4254487679"/>
                    </a:ext>
                  </a:extLst>
                </a:gridCol>
                <a:gridCol w="6330915">
                  <a:extLst>
                    <a:ext uri="{9D8B030D-6E8A-4147-A177-3AD203B41FA5}">
                      <a16:colId xmlns:a16="http://schemas.microsoft.com/office/drawing/2014/main" val="3039796324"/>
                    </a:ext>
                  </a:extLst>
                </a:gridCol>
                <a:gridCol w="4320480">
                  <a:extLst>
                    <a:ext uri="{9D8B030D-6E8A-4147-A177-3AD203B41FA5}">
                      <a16:colId xmlns:a16="http://schemas.microsoft.com/office/drawing/2014/main" val="4054772734"/>
                    </a:ext>
                  </a:extLst>
                </a:gridCol>
              </a:tblGrid>
              <a:tr h="37716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技巧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97783774"/>
                  </a:ext>
                </a:extLst>
              </a:tr>
              <a:tr h="150865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是贯串作品情节发展的脉络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它可以是小说中的某个人物、某个事物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也可以是作者的情感、小说的事件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还可以是故事发生的空间、时间。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使情节更加集中紧凑</a:t>
                      </a:r>
                      <a:r>
                        <a:rPr lang="zh-CN" sz="24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使人物</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性格更加突出</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形象更加丰满</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使主题更加丰富</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得以深化。</a:t>
                      </a: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988282141"/>
                  </a:ext>
                </a:extLst>
              </a:tr>
              <a:tr h="75432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照应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是篇章间的某些内容和意思在不同部位上的互相关照与呼应。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使情节连贯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脉络清晰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结构紧凑。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942806796"/>
                  </a:ext>
                </a:extLst>
              </a:tr>
            </a:tbl>
          </a:graphicData>
        </a:graphic>
      </p:graphicFrame>
    </p:spTree>
    <p:extLst>
      <p:ext uri="{BB962C8B-B14F-4D97-AF65-F5344CB8AC3E}">
        <p14:creationId xmlns:p14="http://schemas.microsoft.com/office/powerpoint/2010/main" val="3930009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23831555"/>
              </p:ext>
            </p:extLst>
          </p:nvPr>
        </p:nvGraphicFramePr>
        <p:xfrm>
          <a:off x="406574" y="877768"/>
          <a:ext cx="11377264" cy="2777411"/>
        </p:xfrm>
        <a:graphic>
          <a:graphicData uri="http://schemas.openxmlformats.org/drawingml/2006/table">
            <a:tbl>
              <a:tblPr firstRow="1" firstCol="1" bandRow="1"/>
              <a:tblGrid>
                <a:gridCol w="725869">
                  <a:extLst>
                    <a:ext uri="{9D8B030D-6E8A-4147-A177-3AD203B41FA5}">
                      <a16:colId xmlns:a16="http://schemas.microsoft.com/office/drawing/2014/main" val="4254487679"/>
                    </a:ext>
                  </a:extLst>
                </a:gridCol>
                <a:gridCol w="5898867">
                  <a:extLst>
                    <a:ext uri="{9D8B030D-6E8A-4147-A177-3AD203B41FA5}">
                      <a16:colId xmlns:a16="http://schemas.microsoft.com/office/drawing/2014/main" val="3039796324"/>
                    </a:ext>
                  </a:extLst>
                </a:gridCol>
                <a:gridCol w="4752528">
                  <a:extLst>
                    <a:ext uri="{9D8B030D-6E8A-4147-A177-3AD203B41FA5}">
                      <a16:colId xmlns:a16="http://schemas.microsoft.com/office/drawing/2014/main" val="4054772734"/>
                    </a:ext>
                  </a:extLst>
                </a:gridCol>
              </a:tblGrid>
              <a:tr h="37716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技巧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97783774"/>
                  </a:ext>
                </a:extLst>
              </a:tr>
              <a:tr h="754327">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伏笔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作者对将要在作品中出现的人物或事件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预先作的提示或暗示。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渲染气氛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表现事物或突出主题。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521398469"/>
                  </a:ext>
                </a:extLst>
              </a:tr>
              <a:tr h="113149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铺垫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也称铺叙衬垫。为了衬托主要人物或事物而铺叙另外的人物或事物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以作衬垫。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使全文前后呼应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结构严谨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情节发展合理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前后因果分明。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349265426"/>
                  </a:ext>
                </a:extLst>
              </a:tr>
            </a:tbl>
          </a:graphicData>
        </a:graphic>
      </p:graphicFrame>
    </p:spTree>
    <p:extLst>
      <p:ext uri="{BB962C8B-B14F-4D97-AF65-F5344CB8AC3E}">
        <p14:creationId xmlns:p14="http://schemas.microsoft.com/office/powerpoint/2010/main" val="2091676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分析情节的作用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对环境的作用</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突出、烘托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人物活动的环境，使环境更具典型性。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对人物的作用</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塑造了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的人物形象，表现人物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的性格或精神，刻画了人物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的心理，使人物形象更加饱满等。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对主题的作用</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揭示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表达、寄托、暗示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的主题，点明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深化、突出、丰富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对读者感受的作用</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设置悬念，吸引读者的注意力，引起读者的阅读兴趣，引发读者思考等。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64866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探究情节结构是否合理的角度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分析角度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情节本身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看：结合文本具体情节，说说此情节是否对前后情节有铺垫、照应、对比的方面的作用。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表现人物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看：分析这一情节是否表现了人物的某一性格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情感、命运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，是否使人物更饱满、更真实等。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表现主题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看：说说这一情节表达了怎样的思想情感，是否突出了小说主题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或主题的某一方面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艺术手法和艺术效果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看：分析这一情节运用了什么手法，这样安排有什么好处，对读者产生了怎样的影响等。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893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71881" y="929891"/>
            <a:ext cx="11446651" cy="4998219"/>
          </a:xfrm>
          <a:prstGeom prst="rect">
            <a:avLst/>
          </a:prstGeom>
        </p:spPr>
      </p:pic>
    </p:spTree>
    <p:extLst>
      <p:ext uri="{BB962C8B-B14F-4D97-AF65-F5344CB8AC3E}">
        <p14:creationId xmlns:p14="http://schemas.microsoft.com/office/powerpoint/2010/main" val="1937909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5.eps" descr="id:2147488270;FounderCES"/>
          <p:cNvPicPr/>
          <p:nvPr/>
        </p:nvPicPr>
        <p:blipFill>
          <a:blip r:embed="rId2"/>
          <a:stretch>
            <a:fillRect/>
          </a:stretch>
        </p:blipFill>
        <p:spPr>
          <a:xfrm>
            <a:off x="360853" y="3135364"/>
            <a:ext cx="2007131" cy="369511"/>
          </a:xfrm>
          <a:prstGeom prst="rect">
            <a:avLst/>
          </a:prstGeom>
        </p:spPr>
      </p:pic>
      <p:pic>
        <p:nvPicPr>
          <p:cNvPr id="4" name="手指.eps" descr="id:2147488277;FounderCES"/>
          <p:cNvPicPr/>
          <p:nvPr/>
        </p:nvPicPr>
        <p:blipFill>
          <a:blip r:embed="rId3"/>
          <a:stretch>
            <a:fillRect/>
          </a:stretch>
        </p:blipFill>
        <p:spPr>
          <a:xfrm>
            <a:off x="2494806" y="3194071"/>
            <a:ext cx="581025" cy="252095"/>
          </a:xfrm>
          <a:prstGeom prst="rect">
            <a:avLst/>
          </a:prstGeom>
        </p:spPr>
      </p:pic>
      <p:sp>
        <p:nvSpPr>
          <p:cNvPr id="5" name="矩形 4"/>
          <p:cNvSpPr/>
          <p:nvPr/>
        </p:nvSpPr>
        <p:spPr>
          <a:xfrm>
            <a:off x="3125709" y="2924944"/>
            <a:ext cx="6094938" cy="576248"/>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本课</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文学类阅读拓展提优</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第</a:t>
            </a:r>
            <a:r>
              <a:rPr lang="en-US" altLang="zh-CN" sz="2400" dirty="0">
                <a:solidFill>
                  <a:srgbClr val="000000"/>
                </a:solidFill>
                <a:cs typeface="Times New Roman" panose="02020603050405020304" pitchFamily="18" charset="0"/>
              </a:rPr>
              <a:t>9</a:t>
            </a:r>
            <a:r>
              <a:rPr lang="zh-CN" altLang="zh-CN" sz="2400" dirty="0">
                <a:solidFill>
                  <a:srgbClr val="000000"/>
                </a:solidFill>
                <a:ea typeface="楷体" panose="02010609060101010101" pitchFamily="49" charset="-122"/>
                <a:cs typeface="Times New Roman" panose="02020603050405020304" pitchFamily="18" charset="0"/>
              </a:rPr>
              <a:t>题</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P82</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内容占位符 5"/>
          <p:cNvSpPr>
            <a:spLocks noGrp="1"/>
          </p:cNvSpPr>
          <p:nvPr>
            <p:ph idx="1"/>
          </p:nvPr>
        </p:nvSpPr>
        <p:spPr>
          <a:xfrm>
            <a:off x="360854" y="746120"/>
            <a:ext cx="11485848" cy="2308324"/>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答题模板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第一步，表明观点，如，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我认为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我赞同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；第二步，阐述理由，如，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；第三步，总结，如，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或因此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。有时可以省略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6996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3416320"/>
          </a:xfrm>
        </p:spPr>
        <p:txBody>
          <a:bodyPr/>
          <a:lstStyle/>
          <a:p>
            <a:pPr hangingPunct="0">
              <a:spcAft>
                <a:spcPts val="0"/>
              </a:spcAft>
              <a:tabLst>
                <a:tab pos="5645150" algn="l"/>
                <a:tab pos="9420225" algn="l"/>
              </a:tabLs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645150" algn="l"/>
                <a:tab pos="9420225" algn="l"/>
              </a:tabLs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有关自尊自爱的名言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42022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一个人能否有成就，只看他是否具有自尊心和自信心这两个条件。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苏格拉底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42022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自尊自爱，作为一种力求完美的动力，是一切伟大事业的渊源。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屠格涅夫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42022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没有自我尊重，就没有道德的纯洁性和丰富的个性精神。对自身的尊重、荣誉感、自豪感、自尊心</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这是一块磨炼细腻的感情的砺石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苏霍姆</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林斯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Tree>
    <p:extLst>
      <p:ext uri="{BB962C8B-B14F-4D97-AF65-F5344CB8AC3E}">
        <p14:creationId xmlns:p14="http://schemas.microsoft.com/office/powerpoint/2010/main" val="33125001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9686925" algn="l"/>
              </a:tabLst>
            </a:pPr>
            <a:r>
              <a:rPr lang="en-US" altLang="zh-CN" b="1" dirty="0"/>
              <a:t>(4)</a:t>
            </a:r>
            <a:r>
              <a:rPr lang="zh-CN" altLang="zh-CN" b="1" dirty="0"/>
              <a:t>不因幸运而故步自封，不因厄运而一蹶不振。真正的强者，善于从顺境中找到阴影，从逆境中找到光亮，时时校准自己前进的目标。</a:t>
            </a:r>
            <a:r>
              <a:rPr lang="en-US" altLang="zh-CN" b="1" dirty="0"/>
              <a:t>	——</a:t>
            </a:r>
            <a:r>
              <a:rPr lang="zh-CN" altLang="zh-CN" b="1" dirty="0"/>
              <a:t>易卜生</a:t>
            </a:r>
            <a:endParaRPr lang="zh-CN" altLang="zh-CN" dirty="0"/>
          </a:p>
          <a:p>
            <a:pPr hangingPunct="0">
              <a:spcAft>
                <a:spcPts val="0"/>
              </a:spcAft>
              <a:tabLst>
                <a:tab pos="96869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不是自己出头的时候，就不要插嘴说话，什么事都想要插嘴的人，就是没有自信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易卜生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968692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你最大的责任是把你这块材料铸造成器。学问便是铸器的工具。抛弃了学问便是毁了你自己。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易卜生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30505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疾 恶 如 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易卜生从小就疾恶如仇，成年以后依然如此。最能体现他刚烈个性的当数他因对挪威政府不满愤而出国一事。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年，普奥联军强占丹麦。易卜生受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斯堪的纳维亚统一主义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的影响，认为邻国有难，理当援助。一来两国早有盟约；二来唇亡齿寒，应联手对外。因此，易卜生撰文呼吁挪威政府出兵。但是，挪威政府却畏惧西欧势力，不敢出兵。易卜生对此痛心疾首，奋笔疾书了一首讽刺诗《患难兄弟》后，毅然离开挪威去了意大利，以示愤慨，这一去便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061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8946"/>
            <a:ext cx="11485848" cy="4644092"/>
          </a:xfrm>
        </p:spPr>
        <p:txBody>
          <a:bodyPr/>
          <a:lstStyle/>
          <a:p>
            <a:pPr indent="630555" hangingPunct="0">
              <a:lnSpc>
                <a:spcPct val="130000"/>
              </a:lnSpc>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主人公娜拉出身于中等家庭，美丽活泼，天真热情。她热烈而真诚地爱着自己的丈夫海尔茂。为了给丈夫治病，她曾冒名举债，又熬夜抄写文件，挣钱、省钱，偷偷还债。如果需要，她甚至表示可以为丈夫而死。但她的丈夫却是个虚伪自私的资产阶级市侩。他平时管她叫</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小鸟儿</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，可当他知道娜拉曾冒名举债，危及自己的社会名声和地位时，便一反常态，大骂她是</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犯罪的人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，还扬言要剥夺她教育子女的权利，要对她进行法律、宗教制裁。后来，当债主受感化，退回了冒名借据时，他又转变态度，表示要永远爱她和保护她。经此转折，娜拉终于看清了自己的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泥娃娃</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处境，发现自己不过是丈夫的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玩偶</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，于是对保护家庭关系的资产阶级法律、道德、宗教，提出了严重的怀疑，进行了激烈的批判，并毅然离开了这个</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玩偶之家</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300"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sz="23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叛逆</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人格独立</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个性解放</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追求自由</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需要与被需要</a:t>
            </a:r>
            <a:r>
              <a:rPr lang="en-US" altLang="zh-CN" sz="23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864096" cy="461665"/>
            <a:chOff x="342748" y="1248196"/>
            <a:chExt cx="864096"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803425" cy="461665"/>
            </a:xfrm>
            <a:prstGeom prst="rect">
              <a:avLst/>
            </a:prstGeom>
          </p:spPr>
          <p:txBody>
            <a:bodyPr wrap="none">
              <a:spAutoFit/>
            </a:bodyPr>
            <a:lstStyle/>
            <a:p>
              <a:r>
                <a:rPr lang="zh-CN" altLang="zh-CN" sz="2300" smtClean="0">
                  <a:solidFill>
                    <a:schemeClr val="bg1"/>
                  </a:solidFill>
                  <a:ea typeface="黑体" panose="02010609060101010101" pitchFamily="49" charset="-122"/>
                  <a:cs typeface="Times New Roman" panose="02020603050405020304" pitchFamily="18" charset="0"/>
                </a:rPr>
                <a:t>素材</a:t>
              </a:r>
              <a:endParaRPr lang="zh-CN" altLang="en-US" sz="2300">
                <a:solidFill>
                  <a:schemeClr val="bg1"/>
                </a:solidFill>
              </a:endParaRPr>
            </a:p>
          </p:txBody>
        </p:sp>
      </p:grpSp>
    </p:spTree>
    <p:extLst>
      <p:ext uri="{BB962C8B-B14F-4D97-AF65-F5344CB8AC3E}">
        <p14:creationId xmlns:p14="http://schemas.microsoft.com/office/powerpoint/2010/main" val="168360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2558" y="1268760"/>
            <a:ext cx="11680509" cy="3428662"/>
            <a:chOff x="103329" y="1268760"/>
            <a:chExt cx="11896533" cy="3492073"/>
          </a:xfrm>
        </p:grpSpPr>
        <p:pic>
          <p:nvPicPr>
            <p:cNvPr id="2" name="图片 1"/>
            <p:cNvPicPr>
              <a:picLocks noChangeAspect="1"/>
            </p:cNvPicPr>
            <p:nvPr/>
          </p:nvPicPr>
          <p:blipFill>
            <a:blip r:embed="rId2"/>
            <a:stretch>
              <a:fillRect/>
            </a:stretch>
          </p:blipFill>
          <p:spPr>
            <a:xfrm>
              <a:off x="1486694" y="1268760"/>
              <a:ext cx="10513168" cy="3492073"/>
            </a:xfrm>
            <a:prstGeom prst="rect">
              <a:avLst/>
            </a:prstGeom>
          </p:spPr>
        </p:pic>
        <p:pic>
          <p:nvPicPr>
            <p:cNvPr id="3" name="图片 2"/>
            <p:cNvPicPr>
              <a:picLocks noChangeAspect="1"/>
            </p:cNvPicPr>
            <p:nvPr/>
          </p:nvPicPr>
          <p:blipFill>
            <a:blip r:embed="rId3"/>
            <a:stretch>
              <a:fillRect/>
            </a:stretch>
          </p:blipFill>
          <p:spPr>
            <a:xfrm>
              <a:off x="103329" y="2492896"/>
              <a:ext cx="1363985" cy="1333842"/>
            </a:xfrm>
            <a:prstGeom prst="rect">
              <a:avLst/>
            </a:prstGeom>
          </p:spPr>
        </p:pic>
      </p:grpSp>
    </p:spTree>
    <p:extLst>
      <p:ext uri="{BB962C8B-B14F-4D97-AF65-F5344CB8AC3E}">
        <p14:creationId xmlns:p14="http://schemas.microsoft.com/office/powerpoint/2010/main" val="4175978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107942" y="836592"/>
            <a:ext cx="9992656" cy="5649280"/>
          </a:xfrm>
          <a:prstGeom prst="rect">
            <a:avLst/>
          </a:prstGeom>
        </p:spPr>
      </p:pic>
    </p:spTree>
    <p:extLst>
      <p:ext uri="{BB962C8B-B14F-4D97-AF65-F5344CB8AC3E}">
        <p14:creationId xmlns:p14="http://schemas.microsoft.com/office/powerpoint/2010/main" val="56901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03938" y="4679641"/>
            <a:ext cx="1008112" cy="395581"/>
          </a:xfrm>
          <a:prstGeom prst="rect">
            <a:avLst/>
          </a:prstGeom>
        </p:spPr>
      </p:pic>
      <p:pic>
        <p:nvPicPr>
          <p:cNvPr id="2" name="图片 1"/>
          <p:cNvPicPr>
            <a:picLocks noChangeAspect="1"/>
          </p:cNvPicPr>
          <p:nvPr/>
        </p:nvPicPr>
        <p:blipFill>
          <a:blip r:embed="rId2"/>
          <a:stretch>
            <a:fillRect/>
          </a:stretch>
        </p:blipFill>
        <p:spPr>
          <a:xfrm>
            <a:off x="395358" y="4131828"/>
            <a:ext cx="1008112" cy="395581"/>
          </a:xfrm>
          <a:prstGeom prst="rect">
            <a:avLst/>
          </a:prstGeom>
        </p:spPr>
      </p:pic>
      <p:pic>
        <p:nvPicPr>
          <p:cNvPr id="6" name="教材晒清单.EPS" descr="id:2147488206;FounderCES"/>
          <p:cNvPicPr/>
          <p:nvPr/>
        </p:nvPicPr>
        <p:blipFill>
          <a:blip r:embed="rId3"/>
          <a:stretch>
            <a:fillRect/>
          </a:stretch>
        </p:blipFill>
        <p:spPr>
          <a:xfrm>
            <a:off x="3579795" y="764704"/>
            <a:ext cx="5036720" cy="484818"/>
          </a:xfrm>
          <a:prstGeom prst="rect">
            <a:avLst/>
          </a:prstGeom>
        </p:spPr>
      </p:pic>
      <p:pic>
        <p:nvPicPr>
          <p:cNvPr id="7" name="21XBS1.EPS" descr="id:2147488213;FounderCES"/>
          <p:cNvPicPr/>
          <p:nvPr/>
        </p:nvPicPr>
        <p:blipFill>
          <a:blip r:embed="rId4"/>
          <a:stretch>
            <a:fillRect/>
          </a:stretch>
        </p:blipFill>
        <p:spPr>
          <a:xfrm>
            <a:off x="478581" y="1332876"/>
            <a:ext cx="2015491" cy="371186"/>
          </a:xfrm>
          <a:prstGeom prst="rect">
            <a:avLst/>
          </a:prstGeom>
        </p:spPr>
      </p:pic>
      <p:sp>
        <p:nvSpPr>
          <p:cNvPr id="3" name="内容占位符 2"/>
          <p:cNvSpPr>
            <a:spLocks noGrp="1"/>
          </p:cNvSpPr>
          <p:nvPr>
            <p:ph idx="1"/>
          </p:nvPr>
        </p:nvSpPr>
        <p:spPr>
          <a:xfrm>
            <a:off x="360854" y="1774557"/>
            <a:ext cx="11485848" cy="3970318"/>
          </a:xfrm>
        </p:spPr>
        <p:txBody>
          <a:bodyPr/>
          <a:lstStyle/>
          <a:p>
            <a:pPr hangingPunct="0">
              <a:spcAft>
                <a:spcPts val="0"/>
              </a:spcAft>
            </a:pPr>
            <a:r>
              <a:rPr lang="zh-CN" altLang="zh-CN" b="1" dirty="0">
                <a:solidFill>
                  <a:srgbClr val="00AEEF"/>
                </a:solidFill>
                <a:uFill>
                  <a:solidFill>
                    <a:srgbClr val="000000"/>
                  </a:solidFill>
                </a:u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3A304"/>
                </a:solidFill>
                <a:latin typeface="+mn-ea"/>
                <a:cs typeface="Times New Roman" panose="02020603050405020304" pitchFamily="18" charset="0"/>
              </a:rPr>
              <a:t>斩钉截铁</a:t>
            </a:r>
            <a:r>
              <a:rPr lang="en-US" altLang="zh-CN" b="1" dirty="0">
                <a:solidFill>
                  <a:srgbClr val="03A304"/>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3A304"/>
                </a:solidFill>
                <a:latin typeface="+mn-ea"/>
                <a:cs typeface="Times New Roman" panose="02020603050405020304" pitchFamily="18" charset="0"/>
              </a:rPr>
              <a:t>直截了当</a:t>
            </a:r>
            <a:endParaRPr lang="zh-CN" altLang="zh-CN" sz="1050" dirty="0">
              <a:solidFill>
                <a:srgbClr val="000000"/>
              </a:solidFill>
              <a:latin typeface="+mn-ea"/>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斩钉截铁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：形容说话办事坚决果断，毫不犹豫。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直截了当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言语、行动等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简单爽快。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不含糊、不犹豫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斩钉截铁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侧重于形容态度坚决，毫不犹豫。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直截了当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侧重于形容态度明朗爽快，毫不含糊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413872" cy="395581"/>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我软磨硬泡地说了一大堆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嘴皮都快磨破了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可老爸不为所动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斩钉截铁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许多事例告诉我们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有许多看似复杂的事情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都可以用最</a:t>
            </a:r>
            <a:r>
              <a:rPr lang="zh-CN" altLang="zh-CN" b="1" u="sng" dirty="0">
                <a:solidFill>
                  <a:srgbClr val="007E30"/>
                </a:solidFill>
                <a:uFill>
                  <a:solidFill>
                    <a:srgbClr val="007E30"/>
                  </a:solidFill>
                </a:uFill>
                <a:latin typeface="Times New Roman" panose="02020603050405020304" pitchFamily="18" charset="0"/>
                <a:ea typeface="楷体" panose="02010609060101010101" pitchFamily="49" charset="-122"/>
                <a:cs typeface="Times New Roman" panose="02020603050405020304" pitchFamily="18" charset="0"/>
              </a:rPr>
              <a:t>直截了当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的方式解决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哪怕有些挑战看似不太可能完成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也不妨试一试用这种化繁为简的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直线思维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去应对。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社会问题剧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社会问题剧</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是指挪威剧作家易卜生响应丹麦评论家勃兰克斯</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文学要有生气，就必须提出问题来</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的号召，用现实主义方法描写现实生活的一系列戏剧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。易卜生著名的四大社会问题剧有《社会支柱》《玩偶之家》《群鬼》《人民公敌》。社会问题剧现今也泛指反映现实社会问题，揭示社会矛盾的戏剧形式。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特征是：提出并剖析某个社会问题，最后批判或谴责这个社会问题。在社会问题剧中，人物并不具有独立的审美价值，只是代表某个问题或某种思想的符号。剧作家正是通过这些符号和问题来表现其作品的主题和战斗性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220;FounderCES"/>
          <p:cNvPicPr/>
          <p:nvPr/>
        </p:nvPicPr>
        <p:blipFill>
          <a:blip r:embed="rId2"/>
          <a:stretch>
            <a:fillRect/>
          </a:stretch>
        </p:blipFill>
        <p:spPr>
          <a:xfrm>
            <a:off x="360854" y="829385"/>
            <a:ext cx="2015490" cy="388516"/>
          </a:xfrm>
          <a:prstGeom prst="rect">
            <a:avLst/>
          </a:prstGeom>
        </p:spPr>
      </p:pic>
      <p:grpSp>
        <p:nvGrpSpPr>
          <p:cNvPr id="5" name="组合 4"/>
          <p:cNvGrpSpPr/>
          <p:nvPr/>
        </p:nvGrpSpPr>
        <p:grpSpPr>
          <a:xfrm>
            <a:off x="360854" y="1375584"/>
            <a:ext cx="1460162" cy="461665"/>
            <a:chOff x="345811" y="1394670"/>
            <a:chExt cx="1460162" cy="461665"/>
          </a:xfrm>
        </p:grpSpPr>
        <p:pic>
          <p:nvPicPr>
            <p:cNvPr id="6" name="BS23A.EPS" descr="id:2147488611;FounderCES"/>
            <p:cNvPicPr/>
            <p:nvPr/>
          </p:nvPicPr>
          <p:blipFill>
            <a:blip r:embed="rId3"/>
            <a:stretch>
              <a:fillRect/>
            </a:stretch>
          </p:blipFill>
          <p:spPr>
            <a:xfrm>
              <a:off x="345811" y="1412776"/>
              <a:ext cx="1460162" cy="432048"/>
            </a:xfrm>
            <a:prstGeom prst="rect">
              <a:avLst/>
            </a:prstGeom>
          </p:spPr>
        </p:pic>
        <p:sp>
          <p:nvSpPr>
            <p:cNvPr id="7" name="矩形 6"/>
            <p:cNvSpPr/>
            <p:nvPr/>
          </p:nvSpPr>
          <p:spPr>
            <a:xfrm>
              <a:off x="354863" y="1394670"/>
              <a:ext cx="1422184" cy="461665"/>
            </a:xfrm>
            <a:prstGeom prst="rect">
              <a:avLst/>
            </a:prstGeom>
          </p:spPr>
          <p:txBody>
            <a:bodyPr wrap="none">
              <a:spAutoFit/>
            </a:bodyPr>
            <a:lstStyle/>
            <a:p>
              <a:r>
                <a:rPr lang="zh-CN" altLang="zh-CN" sz="2400" dirty="0">
                  <a:solidFill>
                    <a:srgbClr val="000000"/>
                  </a:solidFill>
                  <a:ea typeface="黑体" panose="02010609060101010101" pitchFamily="49" charset="-122"/>
                  <a:cs typeface="Times New Roman" panose="02020603050405020304" pitchFamily="18" charset="0"/>
                </a:rPr>
                <a:t>文学常识</a:t>
              </a:r>
              <a:endParaRPr lang="zh-CN" altLang="en-US" dirty="0"/>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易卜生的社会问题剧立足生活实际，反映挪威社会的家庭、婚姻和民主政治等重大问题，并关注人的精神和心灵，对传统戏剧既继承又革新。他把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带入戏剧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与剧情人物形象塑造紧密联系；调动多种舞台元素细腻刻画人物心理，并使多种表现手法互相作用，既增强了戏剧的思想性，又强化了戏剧效果。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6474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文学类文本阅读之鉴赏小说情节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825072"/>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791376679"/>
              </p:ext>
            </p:extLst>
          </p:nvPr>
        </p:nvGraphicFramePr>
        <p:xfrm>
          <a:off x="360854" y="2424257"/>
          <a:ext cx="11485848" cy="3291840"/>
        </p:xfrm>
        <a:graphic>
          <a:graphicData uri="http://schemas.openxmlformats.org/drawingml/2006/table">
            <a:tbl>
              <a:tblPr firstRow="1" firstCol="1" bandRow="1"/>
              <a:tblGrid>
                <a:gridCol w="1629896">
                  <a:extLst>
                    <a:ext uri="{9D8B030D-6E8A-4147-A177-3AD203B41FA5}">
                      <a16:colId xmlns:a16="http://schemas.microsoft.com/office/drawing/2014/main" val="873476612"/>
                    </a:ext>
                  </a:extLst>
                </a:gridCol>
                <a:gridCol w="9855952">
                  <a:extLst>
                    <a:ext uri="{9D8B030D-6E8A-4147-A177-3AD203B41FA5}">
                      <a16:colId xmlns:a16="http://schemas.microsoft.com/office/drawing/2014/main" val="1355802001"/>
                    </a:ext>
                  </a:extLst>
                </a:gridCol>
              </a:tblGrid>
              <a:tr h="483762">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mn-ea"/>
                          <a:ea typeface="+mn-ea"/>
                          <a:cs typeface="Times New Roman" panose="02020603050405020304" pitchFamily="18" charset="0"/>
                        </a:rPr>
                        <a:t>审美鉴赏与</a:t>
                      </a:r>
                      <a:r>
                        <a:rPr lang="zh-CN" sz="2400" b="1" dirty="0" smtClean="0">
                          <a:solidFill>
                            <a:srgbClr val="000000"/>
                          </a:solidFill>
                          <a:effectLst/>
                          <a:latin typeface="+mn-ea"/>
                          <a:ea typeface="+mn-ea"/>
                          <a:cs typeface="Times New Roman" panose="02020603050405020304" pitchFamily="18" charset="0"/>
                        </a:rPr>
                        <a:t>创造</a:t>
                      </a:r>
                      <a:r>
                        <a:rPr lang="en-US" altLang="zh-CN" sz="2400" b="1" dirty="0" smtClean="0">
                          <a:solidFill>
                            <a:srgbClr val="000000"/>
                          </a:solidFill>
                          <a:effectLst/>
                          <a:latin typeface="+mn-ea"/>
                          <a:ea typeface="+mn-ea"/>
                          <a:cs typeface="Times New Roman" panose="02020603050405020304" pitchFamily="18" charset="0"/>
                        </a:rPr>
                        <a:t>    </a:t>
                      </a:r>
                      <a:r>
                        <a:rPr lang="zh-CN" sz="2400" b="1" dirty="0" smtClean="0">
                          <a:solidFill>
                            <a:srgbClr val="000000"/>
                          </a:solidFill>
                          <a:effectLst/>
                          <a:latin typeface="+mn-ea"/>
                          <a:ea typeface="+mn-ea"/>
                          <a:cs typeface="Times New Roman" panose="02020603050405020304" pitchFamily="18" charset="0"/>
                        </a:rPr>
                        <a:t>思维</a:t>
                      </a:r>
                      <a:r>
                        <a:rPr lang="zh-CN" sz="2400" b="1" dirty="0">
                          <a:solidFill>
                            <a:srgbClr val="000000"/>
                          </a:solidFill>
                          <a:effectLst/>
                          <a:latin typeface="+mn-ea"/>
                          <a:ea typeface="+mn-ea"/>
                          <a:cs typeface="Times New Roman" panose="02020603050405020304" pitchFamily="18" charset="0"/>
                        </a:rPr>
                        <a:t>发展与提升</a:t>
                      </a:r>
                      <a:endParaRPr lang="zh-CN" sz="105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2681222">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630238"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情节是小说所描写的生活事件发生、发展、结束的全过程，一般由开端、发展、高潮、结局四个部分组成。有的小说在开端前面还有序幕，结尾后面还有尾声。理清小说的故事情节，是欣赏小说的基础，也是整体感知小说的起点。高考考查情节的题型有三种：情节概括题、情节作用题、情节手法题。</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3622</Words>
  <Application>Microsoft Office PowerPoint</Application>
  <PresentationFormat>自定义</PresentationFormat>
  <Paragraphs>110</Paragraphs>
  <Slides>24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402</cp:revision>
  <dcterms:created xsi:type="dcterms:W3CDTF">2020-11-06T05:24:00Z</dcterms:created>
  <dcterms:modified xsi:type="dcterms:W3CDTF">2025-06-26T09:37:18Z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